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729" r:id="rId2"/>
    <p:sldId id="733" r:id="rId3"/>
    <p:sldId id="736" r:id="rId4"/>
    <p:sldId id="739" r:id="rId5"/>
    <p:sldId id="742" r:id="rId6"/>
    <p:sldId id="743" r:id="rId7"/>
    <p:sldId id="746" r:id="rId8"/>
    <p:sldId id="747" r:id="rId9"/>
    <p:sldId id="748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171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DD031-12AF-4DFA-B93B-23EE8197FC81}" type="datetimeFigureOut">
              <a:rPr lang="en-US" smtClean="0"/>
              <a:t>12/08/2017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68D58B-817B-4B13-BADC-444DF1F147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0828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49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04960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87DF9870-1420-4D0D-A475-3DAF7F0E14E0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04960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6AB9134-FC5E-45BF-81A5-55630B8F8AF5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1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8891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3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04547" name="Notes Placeholder 2"/>
          <p:cNvSpPr>
            <a:spLocks noGrp="1"/>
          </p:cNvSpPr>
          <p:nvPr>
            <p:ph type="body" idx="1"/>
          </p:nvPr>
        </p:nvSpPr>
        <p:spPr bwMode="auto">
          <a:extLst/>
        </p:spPr>
        <p:txBody>
          <a:bodyPr/>
          <a:lstStyle/>
          <a:p>
            <a:pPr>
              <a:buFontTx/>
              <a:buChar char="•"/>
              <a:defRPr/>
            </a:pPr>
            <a:r>
              <a:rPr lang="en-US" dirty="0"/>
              <a:t> The State</a:t>
            </a:r>
            <a:r>
              <a:rPr lang="en-US" baseline="0" dirty="0"/>
              <a:t> Return Type has the same 4 options as the Federal, but in a different order</a:t>
            </a:r>
            <a:endParaRPr lang="en-US" dirty="0"/>
          </a:p>
        </p:txBody>
      </p:sp>
      <p:sp>
        <p:nvSpPr>
          <p:cNvPr id="1053700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28A4858E-8F18-4502-8020-FE227FF5F137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053702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948F0BD4-B46D-4CD6-AAB4-BEA6FD687568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2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8897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57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05779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4CB3AC0-1951-40BF-BD2D-A8D56D0542E6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3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83112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8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3939" name="Notes Placehold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buFontTx/>
              <a:buNone/>
              <a:defRPr/>
            </a:pPr>
            <a:endParaRPr lang="en-US" dirty="0"/>
          </a:p>
        </p:txBody>
      </p:sp>
      <p:sp>
        <p:nvSpPr>
          <p:cNvPr id="1059844" name="Header Placeholder 3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D5C1B400-D25F-4DDF-9916-0C093635E214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059846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B6F01736-ED68-4458-BD68-4267CFFA2C0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4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59122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9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5987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 Counselors should discuss the possibility of an IRS penalty with taxpayer</a:t>
            </a:r>
          </a:p>
          <a:p>
            <a:endParaRPr lang="en-US" altLang="en-US" dirty="0">
              <a:cs typeface="Arial" panose="020B0604020202020204" pitchFamily="34" charset="0"/>
            </a:endParaRPr>
          </a:p>
          <a:p>
            <a:pPr>
              <a:buFontTx/>
              <a:buChar char="•"/>
            </a:pPr>
            <a:r>
              <a:rPr lang="en-US" altLang="en-US" dirty="0">
                <a:cs typeface="Arial" panose="020B0604020202020204" pitchFamily="34" charset="0"/>
              </a:rPr>
              <a:t>  If there is a penalty, the IRS will notify taxpayer with a letter</a:t>
            </a:r>
          </a:p>
          <a:p>
            <a:pPr>
              <a:buFontTx/>
              <a:buChar char="•"/>
            </a:pPr>
            <a:endParaRPr lang="en-US" altLang="en-US" dirty="0">
              <a:cs typeface="Arial" panose="020B0604020202020204" pitchFamily="34" charset="0"/>
            </a:endParaRPr>
          </a:p>
        </p:txBody>
      </p:sp>
      <p:sp>
        <p:nvSpPr>
          <p:cNvPr id="1065988" name="Slide Number Placeholder 3"/>
          <p:cNvSpPr txBox="1">
            <a:spLocks noGrp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C4CDB128-BF0F-494C-9942-0F86BE07F40D}" type="slidenum">
              <a:rPr lang="en-US" altLang="en-US">
                <a:latin typeface="Verdana" panose="020B0604030504040204" pitchFamily="34" charset="0"/>
              </a:rPr>
              <a:pPr algn="r" eaLnBrk="1" hangingPunct="1">
                <a:spcBef>
                  <a:spcPct val="0"/>
                </a:spcBef>
              </a:pPr>
              <a:t>5</a:t>
            </a:fld>
            <a:endParaRPr lang="en-US" altLang="en-US" dirty="0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4882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8034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3303F2FE-0F9E-4DEE-B7E2-D46F4432CF66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068036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8AC9DCB-16E9-4D6F-A4ED-8081192B9A74}" type="slidenum">
              <a:rPr lang="en-US" altLang="en-US"/>
              <a:pPr algn="r" eaLnBrk="1" hangingPunct="1">
                <a:spcBef>
                  <a:spcPct val="0"/>
                </a:spcBef>
              </a:pPr>
              <a:t>6</a:t>
            </a:fld>
            <a:endParaRPr lang="en-US" altLang="en-US" dirty="0"/>
          </a:p>
        </p:txBody>
      </p:sp>
      <p:sp>
        <p:nvSpPr>
          <p:cNvPr id="10680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6803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07507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072BECC0-8E67-4282-9C68-2FC13A8F4E9B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07213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45CFC1D-FE10-484C-A81E-CFE6D9EDB4B1}" type="slidenum">
              <a:rPr lang="en-US" altLang="en-US"/>
              <a:pPr algn="r" eaLnBrk="1" hangingPunct="1">
                <a:spcBef>
                  <a:spcPct val="0"/>
                </a:spcBef>
              </a:pPr>
              <a:t>7</a:t>
            </a:fld>
            <a:endParaRPr lang="en-US" altLang="en-US" dirty="0"/>
          </a:p>
        </p:txBody>
      </p:sp>
      <p:sp>
        <p:nvSpPr>
          <p:cNvPr id="10721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21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 typeface="Arial" pitchFamily="34" charset="0"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03281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130" name="Header Placeholder 1"/>
          <p:cNvSpPr>
            <a:spLocks noGrp="1"/>
          </p:cNvSpPr>
          <p:nvPr>
            <p:ph type="hdr" sz="quarter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fld id="{C8477F41-DF8A-4D33-92BD-F00319D0F8D0}" type="datetime1">
              <a:rPr lang="en-US" smtClean="0"/>
              <a:pPr>
                <a:defRPr/>
              </a:pPr>
              <a:t>12/08/2017</a:t>
            </a:fld>
            <a:endParaRPr lang="en-US" dirty="0"/>
          </a:p>
        </p:txBody>
      </p:sp>
      <p:sp>
        <p:nvSpPr>
          <p:cNvPr id="1072132" name="Rectangle 7"/>
          <p:cNvSpPr txBox="1">
            <a:spLocks noGrp="1" noChangeArrowheads="1"/>
          </p:cNvSpPr>
          <p:nvPr/>
        </p:nvSpPr>
        <p:spPr bwMode="auto">
          <a:xfrm>
            <a:off x="3940175" y="8842375"/>
            <a:ext cx="3013075" cy="46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878" tIns="46939" rIns="93878" bIns="46939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A45CFC1D-FE10-484C-A81E-CFE6D9EDB4B1}" type="slidenum">
              <a:rPr lang="en-US" altLang="en-US"/>
              <a:pPr algn="r" eaLnBrk="1" hangingPunct="1">
                <a:spcBef>
                  <a:spcPct val="0"/>
                </a:spcBef>
              </a:pPr>
              <a:t>8</a:t>
            </a:fld>
            <a:endParaRPr lang="en-US" altLang="en-US" dirty="0"/>
          </a:p>
        </p:txBody>
      </p:sp>
      <p:sp>
        <p:nvSpPr>
          <p:cNvPr id="10721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9350" y="696913"/>
            <a:ext cx="4657725" cy="34925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7213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en-US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22277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28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28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dirty="0"/>
              <a:t> </a:t>
            </a:r>
          </a:p>
        </p:txBody>
      </p:sp>
      <p:sp>
        <p:nvSpPr>
          <p:cNvPr id="3328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509845C-2463-4801-9611-FB43AFA1E45C}" type="slidenum">
              <a:rPr lang="en-US" altLang="en-US" sz="1400"/>
              <a:pPr>
                <a:spcBef>
                  <a:spcPct val="0"/>
                </a:spcBef>
              </a:pPr>
              <a:t>9</a:t>
            </a:fld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6978403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16778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>
              <a:norm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 dirty="0">
                <a:latin typeface="Calibri" pitchFamily="34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anchor="ctr">
                <a:norm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 sz="1350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>
                <a:normAutofit fontScale="92500" lnSpcReduction="20000"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>
                <a:normAutofit fontScale="25000" lnSpcReduction="20000"/>
              </a:bodyPr>
              <a:lstStyle/>
              <a:p>
                <a:endParaRPr lang="en-US" sz="1350"/>
              </a:p>
            </p:txBody>
          </p:sp>
        </p:grpSp>
      </p:grpSp>
      <p:sp>
        <p:nvSpPr>
          <p:cNvPr id="1122315" name="Rectangle 7"/>
          <p:cNvSpPr>
            <a:spLocks noGrp="1" noChangeArrowheads="1"/>
          </p:cNvSpPr>
          <p:nvPr>
            <p:ph type="ctrTitle"/>
          </p:nvPr>
        </p:nvSpPr>
        <p:spPr>
          <a:xfrm>
            <a:off x="990600" y="2130427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2316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810000"/>
            <a:ext cx="7467600" cy="19812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1" y="6400802"/>
            <a:ext cx="1984375" cy="30162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15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81801" y="6400802"/>
            <a:ext cx="1901825" cy="301625"/>
          </a:xfrm>
        </p:spPr>
        <p:txBody>
          <a:bodyPr/>
          <a:lstStyle>
            <a:lvl1pPr>
              <a:defRPr smtClean="0"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2310051292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2533697943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3614662779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9624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724400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1104881195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80772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396240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39624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8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2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3959214691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250959704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1485003231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444482949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3456961181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2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/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ＭＳ Ｐゴシック" pitchFamily="34" charset="-128"/>
                </a:defRPr>
              </a:lvl9pPr>
            </a:lstStyle>
            <a:p>
              <a:pPr algn="ctr" eaLnBrk="1" hangingPunct="1">
                <a:defRPr/>
              </a:pPr>
              <a:endParaRPr lang="en-US" altLang="en-US" sz="1800" dirty="0">
                <a:latin typeface="Calibri" pitchFamily="34" charset="0"/>
              </a:endParaRPr>
            </a:p>
          </p:txBody>
        </p:sp>
        <p:grpSp>
          <p:nvGrpSpPr>
            <p:cNvPr id="1033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4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/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ＭＳ Ｐゴシック" pitchFamily="34" charset="-128"/>
                  </a:defRPr>
                </a:lvl9pPr>
              </a:lstStyle>
              <a:p>
                <a:pPr algn="ctr" eaLnBrk="1" hangingPunct="1">
                  <a:defRPr/>
                </a:pPr>
                <a:endParaRPr lang="en-US" altLang="en-US" sz="1800" dirty="0">
                  <a:latin typeface="Calibri" pitchFamily="34" charset="0"/>
                </a:endParaRPr>
              </a:p>
            </p:txBody>
          </p:sp>
          <p:sp>
            <p:nvSpPr>
              <p:cNvPr id="1035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 sz="1350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7813"/>
            <a:ext cx="8077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8077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5805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00802"/>
            <a:ext cx="1981200" cy="301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750">
                <a:latin typeface="+mn-lt"/>
                <a:cs typeface="Arial" charset="0"/>
              </a:defRPr>
            </a:lvl1pPr>
          </a:lstStyle>
          <a:p>
            <a:r>
              <a:rPr lang="en-US"/>
              <a:t>12-08-2017</a:t>
            </a:r>
          </a:p>
        </p:txBody>
      </p:sp>
      <p:sp>
        <p:nvSpPr>
          <p:cNvPr id="2580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750" smtClean="0">
                <a:latin typeface="+mn-lt"/>
                <a:cs typeface="Arial" panose="020B0604020202020204" pitchFamily="34" charset="0"/>
              </a:defRPr>
            </a:lvl1pPr>
          </a:lstStyle>
          <a:p>
            <a:fld id="{2C11E525-5F38-465A-8629-C9A7F80AF012}" type="slidenum">
              <a:rPr lang="en-US" smtClean="0"/>
              <a:t>‹#›</a:t>
            </a:fld>
            <a:endParaRPr lang="en-US"/>
          </a:p>
        </p:txBody>
      </p:sp>
      <p:sp>
        <p:nvSpPr>
          <p:cNvPr id="1031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sz="135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3"/>
          </p:nvPr>
        </p:nvSpPr>
        <p:spPr>
          <a:xfrm>
            <a:off x="3028950" y="6400802"/>
            <a:ext cx="3086100" cy="3016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ctr">
              <a:defRPr sz="75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/>
              <a:t>NJ TAX TY2016 v1.1</a:t>
            </a:r>
          </a:p>
        </p:txBody>
      </p:sp>
    </p:spTree>
    <p:extLst>
      <p:ext uri="{BB962C8B-B14F-4D97-AF65-F5344CB8AC3E}">
        <p14:creationId xmlns:p14="http://schemas.microsoft.com/office/powerpoint/2010/main" val="1699611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ransition/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3150" b="1">
          <a:solidFill>
            <a:schemeClr val="tx2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100">
          <a:solidFill>
            <a:schemeClr val="tx1"/>
          </a:solidFill>
          <a:latin typeface="+mn-lt"/>
          <a:ea typeface="+mn-ea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1800">
          <a:solidFill>
            <a:schemeClr val="tx1"/>
          </a:solidFill>
          <a:latin typeface="+mn-lt"/>
          <a:ea typeface="+mn-ea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15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8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Refund / Amount Owed</a:t>
            </a:r>
          </a:p>
        </p:txBody>
      </p:sp>
      <p:sp>
        <p:nvSpPr>
          <p:cNvPr id="1048579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Pub 4012 Tab K</a:t>
            </a:r>
          </a:p>
          <a:p>
            <a:r>
              <a:rPr lang="en-US" altLang="en-US" dirty="0"/>
              <a:t>(Federal 1040-Lines 75-79)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5504999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 rotWithShape="1">
          <a:blip r:embed="rId3"/>
          <a:srcRect l="24945" t="19491" r="8454" b="10165"/>
          <a:stretch/>
        </p:blipFill>
        <p:spPr>
          <a:xfrm>
            <a:off x="609600" y="1555668"/>
            <a:ext cx="7667501" cy="4738253"/>
          </a:xfrm>
          <a:prstGeom prst="rect">
            <a:avLst/>
          </a:prstGeom>
        </p:spPr>
      </p:pic>
      <p:sp>
        <p:nvSpPr>
          <p:cNvPr id="1052675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TS – NJ Refund Options</a:t>
            </a:r>
            <a:br>
              <a:rPr lang="en-US" altLang="en-US" dirty="0"/>
            </a:br>
            <a:r>
              <a:rPr lang="en-US" altLang="en-US" sz="2400" dirty="0">
                <a:solidFill>
                  <a:srgbClr val="0070C0"/>
                </a:solidFill>
              </a:rPr>
              <a:t>E-File Section \ State Return Type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3990108" y="4232681"/>
            <a:ext cx="1816925" cy="1740604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9" name="Picture 8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997045"/>
            <a:ext cx="612648" cy="16337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567217" y="3265715"/>
            <a:ext cx="6424876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State Return Type has same 4 options as Federal,</a:t>
            </a:r>
          </a:p>
          <a:p>
            <a:r>
              <a:rPr lang="en-US" b="1" dirty="0"/>
              <a:t>but in a different order</a:t>
            </a:r>
          </a:p>
        </p:txBody>
      </p:sp>
      <p:pic>
        <p:nvPicPr>
          <p:cNvPr id="10" name="Picture 2" descr="NJ NJ" title="NJ NJ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112255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674827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77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Refunds Applied to Next Year’s Taxes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Can choose to apply all or part of current year’s refund to next year’s taxes</a:t>
            </a:r>
          </a:p>
          <a:p>
            <a:r>
              <a:rPr lang="en-US" dirty="0"/>
              <a:t> Enter in </a:t>
            </a:r>
            <a:r>
              <a:rPr lang="en-US" altLang="en-US" dirty="0">
                <a:solidFill>
                  <a:schemeClr val="accent4"/>
                </a:solidFill>
              </a:rPr>
              <a:t>Federal Section \ Payments and Estimates \ </a:t>
            </a:r>
            <a:r>
              <a:rPr lang="en-US" dirty="0">
                <a:solidFill>
                  <a:schemeClr val="accent4"/>
                </a:solidFill>
              </a:rPr>
              <a:t>Apply Overpayment to Next Year's Taxes</a:t>
            </a:r>
          </a:p>
          <a:p>
            <a:pPr lvl="1"/>
            <a:r>
              <a:rPr lang="en-US" dirty="0">
                <a:solidFill>
                  <a:schemeClr val="accent4"/>
                </a:solidFill>
              </a:rPr>
              <a:t> </a:t>
            </a:r>
            <a:r>
              <a:rPr lang="en-US" dirty="0"/>
              <a:t>TaxSlayer will populate amount to be applied to next year on 1040 Line 77 and re-calculate amount of refund taxpayer will receive this year</a:t>
            </a:r>
          </a:p>
          <a:p>
            <a:r>
              <a:rPr lang="en-US" dirty="0"/>
              <a:t> Can also choose to apply NJ refund to next year’s taxes</a:t>
            </a:r>
          </a:p>
          <a:p>
            <a:pPr lvl="1"/>
            <a:r>
              <a:rPr lang="en-US" dirty="0"/>
              <a:t> Enter in </a:t>
            </a:r>
            <a:r>
              <a:rPr lang="en-US" altLang="en-US" dirty="0">
                <a:solidFill>
                  <a:schemeClr val="accent4"/>
                </a:solidFill>
              </a:rPr>
              <a:t>State section \ Edit \ Enter Myself \ Payments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3</a:t>
            </a:fld>
            <a:endParaRPr lang="en-US" dirty="0"/>
          </a:p>
        </p:txBody>
      </p:sp>
      <p:pic>
        <p:nvPicPr>
          <p:cNvPr id="7" name="Picture 6" descr="NJ TaxSlayer" title="NJ TaxSlayer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020586"/>
            <a:ext cx="612648" cy="163373"/>
          </a:xfrm>
          <a:prstGeom prst="rect">
            <a:avLst/>
          </a:prstGeom>
        </p:spPr>
      </p:pic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171085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8072904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1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09600" y="1600200"/>
            <a:ext cx="7465621" cy="4724400"/>
          </a:xfrm>
          <a:prstGeom prst="rect">
            <a:avLst/>
          </a:prstGeom>
        </p:spPr>
      </p:pic>
      <p:sp>
        <p:nvSpPr>
          <p:cNvPr id="1058819" name="Title 1"/>
          <p:cNvSpPr>
            <a:spLocks noGrp="1"/>
          </p:cNvSpPr>
          <p:nvPr>
            <p:ph type="title"/>
          </p:nvPr>
        </p:nvSpPr>
        <p:spPr>
          <a:xfrm>
            <a:off x="609600" y="14810"/>
            <a:ext cx="8077200" cy="1406003"/>
          </a:xfrm>
        </p:spPr>
        <p:txBody>
          <a:bodyPr>
            <a:normAutofit/>
          </a:bodyPr>
          <a:lstStyle/>
          <a:p>
            <a:r>
              <a:rPr lang="en-US" altLang="en-US" dirty="0"/>
              <a:t>TS – NJ Refund Applied to Next Year’s Taxes </a:t>
            </a:r>
            <a:br>
              <a:rPr lang="en-US" altLang="en-US" dirty="0"/>
            </a:br>
            <a:r>
              <a:rPr lang="en-US" altLang="en-US" sz="2400" dirty="0">
                <a:solidFill>
                  <a:srgbClr val="0070C0"/>
                </a:solidFill>
              </a:rPr>
              <a:t> State section \ Edit \ Enter Myself \ Payments</a:t>
            </a:r>
            <a:endParaRPr lang="en-US" altLang="en-US" sz="2400" b="0" dirty="0">
              <a:solidFill>
                <a:srgbClr val="0070C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237118" y="4092879"/>
            <a:ext cx="3933173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Amount of NJ refund applied to next year’s taxes</a:t>
            </a:r>
          </a:p>
        </p:txBody>
      </p:sp>
      <p:sp>
        <p:nvSpPr>
          <p:cNvPr id="36" name="Oval 35"/>
          <p:cNvSpPr>
            <a:spLocks noChangeArrowheads="1"/>
          </p:cNvSpPr>
          <p:nvPr/>
        </p:nvSpPr>
        <p:spPr bwMode="auto">
          <a:xfrm>
            <a:off x="6317956" y="4739210"/>
            <a:ext cx="609600" cy="519905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7" name="Straight Arrow Connector 36"/>
          <p:cNvCxnSpPr>
            <a:stCxn id="35" idx="3"/>
            <a:endCxn id="36" idx="2"/>
          </p:cNvCxnSpPr>
          <p:nvPr/>
        </p:nvCxnSpPr>
        <p:spPr bwMode="auto">
          <a:xfrm>
            <a:off x="5170291" y="4416045"/>
            <a:ext cx="1147665" cy="583118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4</a:t>
            </a:fld>
            <a:endParaRPr lang="en-US" dirty="0"/>
          </a:p>
        </p:txBody>
      </p:sp>
      <p:pic>
        <p:nvPicPr>
          <p:cNvPr id="22" name="Picture 21" descr="NJ TaxSlayer" title="NJ TaxSlayer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0" y="1042765"/>
            <a:ext cx="612648" cy="163373"/>
          </a:xfrm>
          <a:prstGeom prst="rect">
            <a:avLst/>
          </a:prstGeom>
        </p:spPr>
      </p:pic>
      <p:pic>
        <p:nvPicPr>
          <p:cNvPr id="11" name="Picture 2" descr="NJ NJ" title="NJ NJ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34004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2476286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6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Tax Penalty for Underpayment of Taxes</a:t>
            </a:r>
          </a:p>
        </p:txBody>
      </p:sp>
      <p:sp>
        <p:nvSpPr>
          <p:cNvPr id="10649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z="3000" dirty="0"/>
              <a:t> TaxSlayer will issue a warning during e-file process if taxpayer may owe penalty (i.e. -  owes an amount greater than $1,000 (Federal) /$400 (NJ) 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600" dirty="0"/>
              <a:t>Penalty is </a:t>
            </a:r>
            <a:r>
              <a:rPr lang="en-US" altLang="en-US" sz="2600" dirty="0">
                <a:solidFill>
                  <a:srgbClr val="FF0000"/>
                </a:solidFill>
              </a:rPr>
              <a:t>Out of Scope</a:t>
            </a:r>
            <a:r>
              <a:rPr lang="en-US" altLang="en-US" sz="2600" dirty="0"/>
              <a:t>, so choose option to file without including penalty (Form 2210)</a:t>
            </a:r>
          </a:p>
          <a:p>
            <a:r>
              <a:rPr lang="en-US" altLang="en-US" dirty="0"/>
              <a:t> </a:t>
            </a:r>
            <a:r>
              <a:rPr lang="en-US" altLang="en-US" sz="3000" dirty="0"/>
              <a:t>Alert taxpayer that they may receive a letter from IRS or NJ</a:t>
            </a:r>
          </a:p>
          <a:p>
            <a:pPr lvl="1"/>
            <a:r>
              <a:rPr lang="en-US" altLang="en-US" dirty="0"/>
              <a:t> </a:t>
            </a:r>
            <a:r>
              <a:rPr lang="en-US" altLang="en-US" sz="2600" dirty="0"/>
              <a:t>Make a note that alert was given to taxpayer in Intake/Interview sheet notes section and in TaxSlayer notes</a:t>
            </a:r>
          </a:p>
          <a:p>
            <a:pPr lvl="2"/>
            <a:endParaRPr lang="en-US" altLang="en-US" dirty="0"/>
          </a:p>
        </p:txBody>
      </p:sp>
      <p:pic>
        <p:nvPicPr>
          <p:cNvPr id="6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278847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01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Conditions When Estimated Tax Payments are Required for Next Year</a:t>
            </a:r>
          </a:p>
        </p:txBody>
      </p:sp>
      <p:sp>
        <p:nvSpPr>
          <p:cNvPr id="1067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 </a:t>
            </a:r>
            <a:r>
              <a:rPr lang="en-US" altLang="en-US" sz="2600" dirty="0"/>
              <a:t>Taxpayer tax liability in current year more than what was withheld and/or paid in advance     </a:t>
            </a:r>
            <a:r>
              <a:rPr lang="en-US" altLang="en-US" sz="2600" b="1" dirty="0"/>
              <a:t>AND</a:t>
            </a:r>
          </a:p>
          <a:p>
            <a:r>
              <a:rPr lang="en-US" altLang="en-US" sz="2600" dirty="0"/>
              <a:t> Taxpayer expects to owe for next year more than $1,000 (Federal)/$400 (NJ) after subtracting tax withheld &amp; tax credits from tax liability    </a:t>
            </a:r>
            <a:r>
              <a:rPr lang="en-US" altLang="en-US" sz="2600" b="1" dirty="0"/>
              <a:t>AND</a:t>
            </a:r>
          </a:p>
          <a:p>
            <a:r>
              <a:rPr lang="en-US" altLang="en-US" sz="2600" dirty="0"/>
              <a:t> Taxpayer expects next year’s tax withheld to be less than:</a:t>
            </a:r>
          </a:p>
          <a:p>
            <a:pPr lvl="1"/>
            <a:r>
              <a:rPr lang="en-US" altLang="en-US" sz="2600" dirty="0"/>
              <a:t> </a:t>
            </a:r>
            <a:r>
              <a:rPr lang="en-US" altLang="en-US" sz="2400" dirty="0"/>
              <a:t>90% of the tax liability on next year’s return, or</a:t>
            </a:r>
          </a:p>
          <a:p>
            <a:pPr lvl="1"/>
            <a:r>
              <a:rPr lang="en-US" altLang="en-US" sz="2400" dirty="0"/>
              <a:t>100% of tax liability shown on current year’s return</a:t>
            </a:r>
          </a:p>
          <a:p>
            <a:r>
              <a:rPr lang="en-US" altLang="en-US" sz="2600" dirty="0"/>
              <a:t> Estimated taxes required if taxpayer is self-employed</a:t>
            </a:r>
          </a:p>
        </p:txBody>
      </p:sp>
      <p:pic>
        <p:nvPicPr>
          <p:cNvPr id="6" name="Picture 2" descr="NJ NJ" title="NJ NJ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542989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883055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834887" y="1600200"/>
            <a:ext cx="6599583" cy="4724400"/>
          </a:xfrm>
          <a:prstGeom prst="rect">
            <a:avLst/>
          </a:prstGeom>
        </p:spPr>
      </p:pic>
      <p:sp>
        <p:nvSpPr>
          <p:cNvPr id="1071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/>
              <a:t>TS – Federal Estimated Taxes Voucher for Next Year – Form 1040-ES</a:t>
            </a:r>
          </a:p>
        </p:txBody>
      </p:sp>
      <p:pic>
        <p:nvPicPr>
          <p:cNvPr id="17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3048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9" name="Picture 8" descr="NJ TaxSlayer" title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990600"/>
            <a:ext cx="612648" cy="163373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4045907" y="3995804"/>
            <a:ext cx="2480166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For taxpayer records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06324" y="5678269"/>
            <a:ext cx="2480166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Cut off voucher and</a:t>
            </a:r>
          </a:p>
          <a:p>
            <a:r>
              <a:rPr lang="en-US" b="1" dirty="0"/>
              <a:t>submit with payment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679355" y="6001434"/>
            <a:ext cx="4421865" cy="646331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Mail in separate envelope from any balance due on current tax year return</a:t>
            </a:r>
          </a:p>
        </p:txBody>
      </p:sp>
    </p:spTree>
    <p:extLst>
      <p:ext uri="{BB962C8B-B14F-4D97-AF65-F5344CB8AC3E}">
        <p14:creationId xmlns:p14="http://schemas.microsoft.com/office/powerpoint/2010/main" val="1680284266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600200"/>
            <a:ext cx="81026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7110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sz="2900" dirty="0"/>
              <a:t>TS – NJ Estimated Taxes for Next Year - Form NJ-1040-ES</a:t>
            </a:r>
            <a:br>
              <a:rPr lang="en-US" altLang="en-US" dirty="0"/>
            </a:br>
            <a:r>
              <a:rPr lang="en-US" altLang="en-US" sz="2400" b="0" dirty="0">
                <a:solidFill>
                  <a:srgbClr val="0070C0"/>
                </a:solidFill>
              </a:rPr>
              <a:t>State Section \ Edit \ Enter Myself \ Miscellaneous Forms \ </a:t>
            </a:r>
            <a:r>
              <a:rPr lang="en-US" sz="2400" b="0" dirty="0">
                <a:solidFill>
                  <a:srgbClr val="0070C0"/>
                </a:solidFill>
              </a:rPr>
              <a:t>Estimated Payment Vouchers, Form NJ-1040-ES</a:t>
            </a:r>
            <a:endParaRPr lang="en-US" altLang="en-US" sz="2400" b="0" dirty="0">
              <a:solidFill>
                <a:srgbClr val="0070C0"/>
              </a:solidFill>
            </a:endParaRPr>
          </a:p>
        </p:txBody>
      </p:sp>
      <p:pic>
        <p:nvPicPr>
          <p:cNvPr id="20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286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16" name="Picture 15" descr="NJ TaxSlayer" title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990600"/>
            <a:ext cx="612648" cy="163373"/>
          </a:xfrm>
          <a:prstGeom prst="rect">
            <a:avLst/>
          </a:prstGeom>
        </p:spPr>
      </p:pic>
      <p:sp>
        <p:nvSpPr>
          <p:cNvPr id="19" name="Oval 18"/>
          <p:cNvSpPr>
            <a:spLocks noChangeArrowheads="1"/>
          </p:cNvSpPr>
          <p:nvPr/>
        </p:nvSpPr>
        <p:spPr bwMode="auto">
          <a:xfrm>
            <a:off x="6390884" y="3986060"/>
            <a:ext cx="651353" cy="42171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val 20"/>
          <p:cNvSpPr>
            <a:spLocks noChangeArrowheads="1"/>
          </p:cNvSpPr>
          <p:nvPr/>
        </p:nvSpPr>
        <p:spPr bwMode="auto">
          <a:xfrm>
            <a:off x="6403584" y="4468660"/>
            <a:ext cx="651353" cy="42171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val 21"/>
          <p:cNvSpPr>
            <a:spLocks noChangeArrowheads="1"/>
          </p:cNvSpPr>
          <p:nvPr/>
        </p:nvSpPr>
        <p:spPr bwMode="auto">
          <a:xfrm>
            <a:off x="6416285" y="4938560"/>
            <a:ext cx="619516" cy="42171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val 22"/>
          <p:cNvSpPr>
            <a:spLocks noChangeArrowheads="1"/>
          </p:cNvSpPr>
          <p:nvPr/>
        </p:nvSpPr>
        <p:spPr bwMode="auto">
          <a:xfrm>
            <a:off x="6400800" y="5421160"/>
            <a:ext cx="609600" cy="42171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Oval 24"/>
          <p:cNvSpPr>
            <a:spLocks noChangeArrowheads="1"/>
          </p:cNvSpPr>
          <p:nvPr/>
        </p:nvSpPr>
        <p:spPr bwMode="auto">
          <a:xfrm>
            <a:off x="6426199" y="3351060"/>
            <a:ext cx="457201" cy="42171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52600" y="3378200"/>
            <a:ext cx="4002121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Choose Yes from drop-down menu</a:t>
            </a:r>
          </a:p>
        </p:txBody>
      </p:sp>
      <p:cxnSp>
        <p:nvCxnSpPr>
          <p:cNvPr id="27" name="Straight Arrow Connector 26"/>
          <p:cNvCxnSpPr>
            <a:stCxn id="26" idx="3"/>
            <a:endCxn id="25" idx="2"/>
          </p:cNvCxnSpPr>
          <p:nvPr/>
        </p:nvCxnSpPr>
        <p:spPr bwMode="auto">
          <a:xfrm flipV="1">
            <a:off x="5754721" y="3561915"/>
            <a:ext cx="671478" cy="95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0" name="TextBox 29"/>
          <p:cNvSpPr txBox="1"/>
          <p:nvPr/>
        </p:nvSpPr>
        <p:spPr>
          <a:xfrm>
            <a:off x="3606800" y="4064000"/>
            <a:ext cx="213391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Payment due 4/15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3606800" y="4610100"/>
            <a:ext cx="213391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Payment due 6/15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3606800" y="5105400"/>
            <a:ext cx="213391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Payment due 9/15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3619500" y="5600700"/>
            <a:ext cx="2133918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2060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Payment due 1/15</a:t>
            </a:r>
          </a:p>
        </p:txBody>
      </p:sp>
      <p:cxnSp>
        <p:nvCxnSpPr>
          <p:cNvPr id="34" name="Straight Arrow Connector 33"/>
          <p:cNvCxnSpPr/>
          <p:nvPr/>
        </p:nvCxnSpPr>
        <p:spPr bwMode="auto">
          <a:xfrm flipV="1">
            <a:off x="5750316" y="4241800"/>
            <a:ext cx="599684" cy="1547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37" name="Straight Arrow Connector 36"/>
          <p:cNvCxnSpPr>
            <a:stCxn id="31" idx="3"/>
          </p:cNvCxnSpPr>
          <p:nvPr/>
        </p:nvCxnSpPr>
        <p:spPr bwMode="auto">
          <a:xfrm flipV="1">
            <a:off x="5740718" y="4762500"/>
            <a:ext cx="634682" cy="3226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44" name="Straight Arrow Connector 43"/>
          <p:cNvCxnSpPr>
            <a:stCxn id="32" idx="3"/>
          </p:cNvCxnSpPr>
          <p:nvPr/>
        </p:nvCxnSpPr>
        <p:spPr bwMode="auto">
          <a:xfrm flipV="1">
            <a:off x="5740718" y="5270500"/>
            <a:ext cx="672782" cy="19566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50" name="Straight Arrow Connector 49"/>
          <p:cNvCxnSpPr/>
          <p:nvPr/>
        </p:nvCxnSpPr>
        <p:spPr bwMode="auto">
          <a:xfrm flipV="1">
            <a:off x="5791200" y="5753100"/>
            <a:ext cx="622300" cy="1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</p:spTree>
    <p:extLst>
      <p:ext uri="{BB962C8B-B14F-4D97-AF65-F5344CB8AC3E}">
        <p14:creationId xmlns:p14="http://schemas.microsoft.com/office/powerpoint/2010/main" val="32444247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 animBg="1"/>
      <p:bldP spid="21" grpId="0" animBg="1"/>
      <p:bldP spid="22" grpId="0" animBg="1"/>
      <p:bldP spid="23" grpId="0" animBg="1"/>
      <p:bldP spid="2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67644" y="1600200"/>
            <a:ext cx="6750756" cy="4724400"/>
          </a:xfrm>
          <a:prstGeom prst="rect">
            <a:avLst/>
          </a:prstGeom>
        </p:spPr>
      </p:pic>
      <p:pic>
        <p:nvPicPr>
          <p:cNvPr id="8" name="Picture 2" descr="NJ NJ" title="NJ NJ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2" t="9087" r="7581" b="8686"/>
          <a:stretch/>
        </p:blipFill>
        <p:spPr bwMode="auto">
          <a:xfrm>
            <a:off x="0" y="228600"/>
            <a:ext cx="612648" cy="612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12-08-2017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NJ TAX TY2016 v1.1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51E97C6-B5EA-4059-8D5E-F0990EFE7977}" type="slidenum">
              <a:rPr lang="en-US" smtClean="0"/>
              <a:pPr/>
              <a:t>9</a:t>
            </a:fld>
            <a:endParaRPr lang="en-US" dirty="0"/>
          </a:p>
        </p:txBody>
      </p:sp>
      <p:pic>
        <p:nvPicPr>
          <p:cNvPr id="10" name="Picture 9" descr="NJ TaxSlayer" title="NJ TaxSlayer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950785"/>
            <a:ext cx="612648" cy="163373"/>
          </a:xfrm>
          <a:prstGeom prst="rect">
            <a:avLst/>
          </a:prstGeom>
        </p:spPr>
      </p:pic>
      <p:sp>
        <p:nvSpPr>
          <p:cNvPr id="14" name="Oval 4"/>
          <p:cNvSpPr>
            <a:spLocks noChangeArrowheads="1"/>
          </p:cNvSpPr>
          <p:nvPr/>
        </p:nvSpPr>
        <p:spPr bwMode="auto">
          <a:xfrm>
            <a:off x="6115050" y="6107668"/>
            <a:ext cx="666750" cy="293132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5" name="Straight Arrow Connector 14"/>
          <p:cNvCxnSpPr/>
          <p:nvPr/>
        </p:nvCxnSpPr>
        <p:spPr bwMode="auto">
          <a:xfrm>
            <a:off x="5652204" y="5238750"/>
            <a:ext cx="617361" cy="876300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331778" name="Title 1"/>
          <p:cNvSpPr>
            <a:spLocks noGrp="1"/>
          </p:cNvSpPr>
          <p:nvPr>
            <p:ph type="title"/>
          </p:nvPr>
        </p:nvSpPr>
        <p:spPr>
          <a:xfrm>
            <a:off x="597073" y="302865"/>
            <a:ext cx="8546927" cy="1143000"/>
          </a:xfrm>
        </p:spPr>
        <p:txBody>
          <a:bodyPr>
            <a:noAutofit/>
          </a:bodyPr>
          <a:lstStyle/>
          <a:p>
            <a:r>
              <a:rPr lang="en-US" altLang="en-US" sz="3000"/>
              <a:t>TS – Estimated Payment Vouchers, Form NJ 1040-ES</a:t>
            </a:r>
            <a:endParaRPr lang="en-US" altLang="en-US" sz="2200" dirty="0">
              <a:solidFill>
                <a:srgbClr val="0070C0"/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99494" y="4996934"/>
            <a:ext cx="4181466" cy="36933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rgbClr val="001132"/>
            </a:solidFill>
          </a:ln>
        </p:spPr>
        <p:txBody>
          <a:bodyPr wrap="none" rtlCol="0">
            <a:spAutoFit/>
          </a:bodyPr>
          <a:lstStyle/>
          <a:p>
            <a:r>
              <a:rPr lang="en-US" b="1" dirty="0"/>
              <a:t> Voucher for first estimated payment</a:t>
            </a:r>
          </a:p>
        </p:txBody>
      </p:sp>
      <p:sp>
        <p:nvSpPr>
          <p:cNvPr id="34" name="Oval 4"/>
          <p:cNvSpPr>
            <a:spLocks noChangeArrowheads="1"/>
          </p:cNvSpPr>
          <p:nvPr/>
        </p:nvSpPr>
        <p:spPr bwMode="auto">
          <a:xfrm>
            <a:off x="3806895" y="5377934"/>
            <a:ext cx="1510171" cy="232644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75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folHlink"/>
              </a:buClr>
              <a:buSzPct val="5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endParaRPr lang="en-US" alt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293224" y="1899845"/>
            <a:ext cx="6041244" cy="92333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/>
              <a:t>Mail in the entire page with estimated tax payment;</a:t>
            </a:r>
          </a:p>
          <a:p>
            <a:r>
              <a:rPr lang="en-US" b="1" dirty="0"/>
              <a:t>Mail separately from any balance due on current year tax return</a:t>
            </a:r>
          </a:p>
        </p:txBody>
      </p:sp>
    </p:spTree>
    <p:extLst>
      <p:ext uri="{BB962C8B-B14F-4D97-AF65-F5344CB8AC3E}">
        <p14:creationId xmlns:p14="http://schemas.microsoft.com/office/powerpoint/2010/main" val="103177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 autoUpdateAnimBg="0"/>
      <p:bldP spid="34" grpId="0" animBg="1" autoUpdateAnimBg="0"/>
    </p:bldLst>
  </p:timing>
</p:sld>
</file>

<file path=ppt/theme/theme1.xml><?xml version="1.0" encoding="utf-8"?>
<a:theme xmlns:a="http://schemas.openxmlformats.org/drawingml/2006/main" name="NJ Template 06">
  <a:themeElements>
    <a:clrScheme name="NJ Template 06 7">
      <a:dk1>
        <a:srgbClr val="000000"/>
      </a:dk1>
      <a:lt1>
        <a:srgbClr val="FFFFFF"/>
      </a:lt1>
      <a:dk2>
        <a:srgbClr val="000000"/>
      </a:dk2>
      <a:lt2>
        <a:srgbClr val="891411"/>
      </a:lt2>
      <a:accent1>
        <a:srgbClr val="4F917E"/>
      </a:accent1>
      <a:accent2>
        <a:srgbClr val="CC9900"/>
      </a:accent2>
      <a:accent3>
        <a:srgbClr val="FFFFFF"/>
      </a:accent3>
      <a:accent4>
        <a:srgbClr val="000000"/>
      </a:accent4>
      <a:accent5>
        <a:srgbClr val="B2C7C0"/>
      </a:accent5>
      <a:accent6>
        <a:srgbClr val="B98A00"/>
      </a:accent6>
      <a:hlink>
        <a:srgbClr val="5A84D8"/>
      </a:hlink>
      <a:folHlink>
        <a:srgbClr val="A0C6BA"/>
      </a:folHlink>
    </a:clrScheme>
    <a:fontScheme name="NJ Template 06">
      <a:majorFont>
        <a:latin typeface="Calibri"/>
        <a:ea typeface="ＭＳ Ｐゴシック"/>
        <a:cs typeface=""/>
      </a:majorFont>
      <a:minorFont>
        <a:latin typeface="Calibri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34" charset="-128"/>
            <a:cs typeface="Arial" charset="0"/>
          </a:defRPr>
        </a:defPPr>
      </a:lstStyle>
    </a:lnDef>
  </a:objectDefaults>
  <a:extraClrSchemeLst>
    <a:extraClrScheme>
      <a:clrScheme name="NJ Template 06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J Template 06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J Template 06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J Template.potx" id="{28C45570-C858-4585-804A-99F911C81C83}" vid="{ED85AEA2-13FF-4A18-B167-0F7253B865F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NJ Template</Template>
  <TotalTime>8</TotalTime>
  <Words>549</Words>
  <Application>Microsoft Office PowerPoint</Application>
  <PresentationFormat>On-screen Show (4:3)</PresentationFormat>
  <Paragraphs>88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ＭＳ Ｐゴシック</vt:lpstr>
      <vt:lpstr>Arial</vt:lpstr>
      <vt:lpstr>Calibri</vt:lpstr>
      <vt:lpstr>Verdana</vt:lpstr>
      <vt:lpstr>Wingdings</vt:lpstr>
      <vt:lpstr>NJ Template 06</vt:lpstr>
      <vt:lpstr>Refund / Amount Owed</vt:lpstr>
      <vt:lpstr>TS – NJ Refund Options E-File Section \ State Return Type</vt:lpstr>
      <vt:lpstr>Refunds Applied to Next Year’s Taxes</vt:lpstr>
      <vt:lpstr>TS – NJ Refund Applied to Next Year’s Taxes   State section \ Edit \ Enter Myself \ Payments</vt:lpstr>
      <vt:lpstr>Tax Penalty for Underpayment of Taxes</vt:lpstr>
      <vt:lpstr>Conditions When Estimated Tax Payments are Required for Next Year</vt:lpstr>
      <vt:lpstr>TS – Federal Estimated Taxes Voucher for Next Year – Form 1040-ES</vt:lpstr>
      <vt:lpstr>TS – NJ Estimated Taxes for Next Year - Form NJ-1040-ES State Section \ Edit \ Enter Myself \ Miscellaneous Forms \ Estimated Payment Vouchers, Form NJ-1040-ES</vt:lpstr>
      <vt:lpstr>TS – Estimated Payment Vouchers, Form NJ 1040-ES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NJTL-00</dc:title>
  <dc:creator>Al TP4F</dc:creator>
  <cp:lastModifiedBy>Al TP4F</cp:lastModifiedBy>
  <cp:revision>5</cp:revision>
  <dcterms:created xsi:type="dcterms:W3CDTF">2017-12-08T09:50:38Z</dcterms:created>
  <dcterms:modified xsi:type="dcterms:W3CDTF">2017-12-08T12:05:00Z</dcterms:modified>
</cp:coreProperties>
</file>